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0" r:id="rId11"/>
    <p:sldId id="261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15" autoAdjust="0"/>
  </p:normalViewPr>
  <p:slideViewPr>
    <p:cSldViewPr>
      <p:cViewPr varScale="1">
        <p:scale>
          <a:sx n="43" d="100"/>
          <a:sy n="43" d="100"/>
        </p:scale>
        <p:origin x="-12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05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5970E-36CF-40AA-920C-D479091F9BB9}" type="datetimeFigureOut">
              <a:rPr lang="ru-RU" smtClean="0"/>
              <a:pPr/>
              <a:t>02.11.2012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63C4C-9DB2-4C76-B84B-FA9DC12434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86842" cy="1470025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tx2"/>
                </a:solidFill>
              </a:rPr>
              <a:t>Аль</a:t>
            </a:r>
            <a:r>
              <a:rPr lang="ru-RU" sz="2800" b="1" dirty="0" smtClean="0">
                <a:solidFill>
                  <a:schemeClr val="tx2"/>
                </a:solidFill>
              </a:rPr>
              <a:t>-</a:t>
            </a:r>
            <a:r>
              <a:rPr lang="kk-KZ" sz="2800" b="1" dirty="0" smtClean="0">
                <a:solidFill>
                  <a:schemeClr val="tx2"/>
                </a:solidFill>
              </a:rPr>
              <a:t>фараби атындағы Қазақ ұлттық университеті</a:t>
            </a:r>
            <a:br>
              <a:rPr lang="kk-KZ" sz="2800" b="1" dirty="0" smtClean="0">
                <a:solidFill>
                  <a:schemeClr val="tx2"/>
                </a:solidFill>
              </a:rPr>
            </a:br>
            <a:r>
              <a:rPr lang="kk-KZ" sz="2800" b="1" dirty="0" smtClean="0">
                <a:solidFill>
                  <a:schemeClr val="tx2"/>
                </a:solidFill>
              </a:rPr>
              <a:t>Физика –техникалық факультеті</a:t>
            </a:r>
            <a:br>
              <a:rPr lang="kk-KZ" sz="2800" b="1" dirty="0" smtClean="0">
                <a:solidFill>
                  <a:schemeClr val="tx2"/>
                </a:solidFill>
              </a:rPr>
            </a:br>
            <a:r>
              <a:rPr lang="kk-KZ" sz="2800" b="1" dirty="0" smtClean="0">
                <a:solidFill>
                  <a:schemeClr val="tx2"/>
                </a:solidFill>
              </a:rPr>
              <a:t>Қатты дене және бейсызық физика кафедрасы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000372"/>
            <a:ext cx="8143932" cy="2000264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Оптикалық бұзбай бақылау әдісі</a:t>
            </a:r>
          </a:p>
          <a:p>
            <a:r>
              <a:rPr lang="kk-KZ" sz="3600" b="1" dirty="0" smtClean="0">
                <a:solidFill>
                  <a:srgbClr val="FF0000"/>
                </a:solidFill>
              </a:rPr>
              <a:t>Мархабаева А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  <a:r>
              <a:rPr lang="kk-KZ" sz="3600" b="1" dirty="0" smtClean="0">
                <a:solidFill>
                  <a:srgbClr val="FF0000"/>
                </a:solidFill>
              </a:rPr>
              <a:t>А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Оптикалық бұзбай бақылау арқылы байқалатын ақаулар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06" y="1571612"/>
            <a:ext cx="8786842" cy="4525963"/>
          </a:xfrm>
        </p:spPr>
        <p:txBody>
          <a:bodyPr/>
          <a:lstStyle/>
          <a:p>
            <a:pPr algn="just">
              <a:buNone/>
            </a:pPr>
            <a:r>
              <a:rPr lang="kk-KZ" b="1" dirty="0" smtClean="0"/>
              <a:t>        Оптикалық бұзбай бақылау кезінде қатты дененің біркелкілігінің бұзылуы, порлардың пайда болуы, материалдардың құрылымдарының өзгеруін, ішкі кернеу, сызаттар, геометриялық өлшемдерінің ауытқуын зерттеуге болады. Ішкі ақаулар тек мөлдір материалдарда байқалады. </a:t>
            </a:r>
          </a:p>
          <a:p>
            <a:pPr algn="just"/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000924" cy="714356"/>
          </a:xfrm>
        </p:spPr>
        <p:txBody>
          <a:bodyPr>
            <a:normAutofit/>
          </a:bodyPr>
          <a:lstStyle/>
          <a:p>
            <a:r>
              <a:rPr lang="kk-KZ" sz="2800" dirty="0" smtClean="0"/>
              <a:t>Оптикалық бұзбай бақылау әдістері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3811583"/>
          </a:xfrm>
        </p:spPr>
        <p:txBody>
          <a:bodyPr>
            <a:normAutofit/>
          </a:bodyPr>
          <a:lstStyle/>
          <a:p>
            <a:pPr algn="just"/>
            <a:r>
              <a:rPr lang="kk-KZ" sz="2800" dirty="0" smtClean="0">
                <a:solidFill>
                  <a:srgbClr val="FF0000"/>
                </a:solidFill>
              </a:rPr>
              <a:t>Сыртқы әдіс </a:t>
            </a:r>
            <a:r>
              <a:rPr lang="kk-KZ" sz="2800" dirty="0" smtClean="0"/>
              <a:t>оптикалық жүйе </a:t>
            </a:r>
            <a:r>
              <a:rPr lang="ru-RU" sz="2800" dirty="0" smtClean="0"/>
              <a:t>(</a:t>
            </a:r>
            <a:r>
              <a:rPr lang="kk-KZ" sz="2800" dirty="0" smtClean="0"/>
              <a:t>линза, призма, айна, лупа т.б</a:t>
            </a:r>
            <a:r>
              <a:rPr lang="ru-RU" sz="2800" dirty="0" smtClean="0"/>
              <a:t>) </a:t>
            </a:r>
            <a:r>
              <a:rPr lang="ru-RU" sz="2800" dirty="0" err="1" smtClean="0"/>
              <a:t>қолдана отырып</a:t>
            </a:r>
            <a:r>
              <a:rPr lang="ru-RU" sz="2800" dirty="0" smtClean="0"/>
              <a:t> </a:t>
            </a:r>
            <a:r>
              <a:rPr lang="ru-RU" sz="2800" dirty="0" err="1" smtClean="0"/>
              <a:t>қатты дененің беткі</a:t>
            </a:r>
            <a:r>
              <a:rPr lang="ru-RU" sz="2800" dirty="0" smtClean="0"/>
              <a:t> </a:t>
            </a:r>
            <a:r>
              <a:rPr lang="ru-RU" sz="2800" dirty="0" err="1" smtClean="0"/>
              <a:t>ақауларын зерттеуге</a:t>
            </a:r>
            <a:r>
              <a:rPr lang="ru-RU" sz="2800" dirty="0" smtClean="0"/>
              <a:t> </a:t>
            </a:r>
            <a:r>
              <a:rPr lang="ru-RU" sz="2800" dirty="0" err="1" smtClean="0"/>
              <a:t>арналған.</a:t>
            </a:r>
            <a:r>
              <a:rPr lang="ru-RU" sz="2800" dirty="0" smtClean="0"/>
              <a:t> </a:t>
            </a:r>
            <a:endParaRPr lang="kk-KZ" sz="2800" dirty="0" smtClean="0"/>
          </a:p>
          <a:p>
            <a:pPr algn="just"/>
            <a:r>
              <a:rPr lang="kk-KZ" sz="2800" dirty="0" smtClean="0">
                <a:solidFill>
                  <a:srgbClr val="FF0000"/>
                </a:solidFill>
              </a:rPr>
              <a:t>Персикопиялық әдіс </a:t>
            </a:r>
            <a:r>
              <a:rPr lang="kk-KZ" sz="2800" dirty="0" smtClean="0"/>
              <a:t>ұзын жіңішке қуыстарды анықтауға мүмкіндік береді. </a:t>
            </a:r>
          </a:p>
          <a:p>
            <a:pPr algn="just"/>
            <a:r>
              <a:rPr lang="kk-KZ" sz="2800" dirty="0" smtClean="0">
                <a:solidFill>
                  <a:srgbClr val="FF0000"/>
                </a:solidFill>
              </a:rPr>
              <a:t>Эндоскопиялық әдіс </a:t>
            </a:r>
            <a:r>
              <a:rPr lang="kk-KZ" sz="2800" dirty="0" smtClean="0"/>
              <a:t>эндоскоп арқылы жүзеге асады. </a:t>
            </a:r>
          </a:p>
          <a:p>
            <a:pPr algn="just"/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4000504"/>
            <a:ext cx="9144000" cy="2738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043890" cy="939784"/>
          </a:xfrm>
        </p:spPr>
        <p:txBody>
          <a:bodyPr/>
          <a:lstStyle/>
          <a:p>
            <a:r>
              <a:rPr lang="kk-KZ" dirty="0" smtClean="0"/>
              <a:t>Жарықтың көздері.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329642" cy="150019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kk-KZ" dirty="0" smtClean="0"/>
              <a:t> Қыздыру лампасы</a:t>
            </a:r>
          </a:p>
          <a:p>
            <a:pPr>
              <a:buFont typeface="Wingdings" pitchFamily="2" charset="2"/>
              <a:buChar char="§"/>
            </a:pPr>
            <a:r>
              <a:rPr lang="kk-KZ" dirty="0" smtClean="0"/>
              <a:t>Галогендік лампалар </a:t>
            </a:r>
          </a:p>
          <a:p>
            <a:pPr>
              <a:buFont typeface="Wingdings" pitchFamily="2" charset="2"/>
              <a:buChar char="§"/>
            </a:pPr>
            <a:endParaRPr lang="ru-RU" dirty="0"/>
          </a:p>
        </p:txBody>
      </p:sp>
      <p:pic>
        <p:nvPicPr>
          <p:cNvPr id="1026" name="Picture 2" descr="http://t1.gstatic.com/images?q=tbn:ANd9GcRNG8fPIxKrEwOw5QYpF9tuEEIvWA1mqAEPv4rmwBPsELM02t9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071810"/>
            <a:ext cx="3435668" cy="3143272"/>
          </a:xfrm>
          <a:prstGeom prst="rect">
            <a:avLst/>
          </a:prstGeom>
          <a:noFill/>
        </p:spPr>
      </p:pic>
      <p:pic>
        <p:nvPicPr>
          <p:cNvPr id="1030" name="Picture 6" descr="http://www.mb-torg.ru/files/lamp_ga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3000372"/>
            <a:ext cx="4630241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Газразрядты лампалар</a:t>
            </a:r>
            <a:br>
              <a:rPr lang="kk-KZ" dirty="0" smtClean="0"/>
            </a:br>
            <a:endParaRPr lang="ru-RU" dirty="0"/>
          </a:p>
        </p:txBody>
      </p:sp>
      <p:pic>
        <p:nvPicPr>
          <p:cNvPr id="25602" name="Picture 2" descr="http://t2.gstatic.com/images?q=tbn:ANd9GcRbi17d3mhRZ7fXmO-wxMF3xtx4c8hiAk6A_FiydFUAKXE1Ur5fdyq2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071678"/>
            <a:ext cx="3714776" cy="3714780"/>
          </a:xfrm>
          <a:prstGeom prst="rect">
            <a:avLst/>
          </a:prstGeom>
          <a:noFill/>
        </p:spPr>
      </p:pic>
      <p:pic>
        <p:nvPicPr>
          <p:cNvPr id="25604" name="Picture 4" descr="http://t0.gstatic.com/images?q=tbn:ANd9GcRLjhzPTQ4y9bNPyhFsD8Cpr-qoM9jgu0JnNHDxM3wGT7L0EYz7Y11CQJ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928802"/>
            <a:ext cx="3857652" cy="38576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Жарықшығарғыш диодтар светодиод</a:t>
            </a:r>
            <a:endParaRPr lang="ru-RU" dirty="0"/>
          </a:p>
        </p:txBody>
      </p:sp>
      <p:pic>
        <p:nvPicPr>
          <p:cNvPr id="26626" name="Picture 2" descr="http://upload.wikimedia.org/wikipedia/commons/thumb/8/84/E27_with_38_LCD.JPG/190px-E27_with_38_LC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357430"/>
            <a:ext cx="4271293" cy="3214710"/>
          </a:xfrm>
          <a:prstGeom prst="rect">
            <a:avLst/>
          </a:prstGeom>
          <a:noFill/>
        </p:spPr>
      </p:pic>
      <p:pic>
        <p:nvPicPr>
          <p:cNvPr id="26628" name="Picture 4" descr="RBG-L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357430"/>
            <a:ext cx="4429124" cy="32873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Оптикалық сәуленің затпен әсерлесуі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072098"/>
          </a:xfrm>
        </p:spPr>
        <p:txBody>
          <a:bodyPr/>
          <a:lstStyle/>
          <a:p>
            <a:pPr marL="0" indent="0" algn="just">
              <a:buNone/>
            </a:pPr>
            <a:r>
              <a:rPr lang="kk-KZ" dirty="0" smtClean="0">
                <a:solidFill>
                  <a:srgbClr val="FF0000"/>
                </a:solidFill>
              </a:rPr>
              <a:t>    Оптикалық сәуле немесе жарық </a:t>
            </a:r>
            <a:r>
              <a:rPr lang="kk-KZ" dirty="0" smtClean="0"/>
              <a:t>дегеніміз толқын ұзындығы               мкм  аралықты жататын электромагниттік сәулені айтамыз. Соның ішіне ультракүлгін                 мкм, көрінетін жарық </a:t>
            </a:r>
            <a:r>
              <a:rPr lang="ru-RU" dirty="0" smtClean="0"/>
              <a:t>0,38-0,78 мкм ж</a:t>
            </a:r>
            <a:r>
              <a:rPr lang="kk-KZ" dirty="0" smtClean="0"/>
              <a:t>әне толқын ұзындығы        мкм инфрақызыл сәулелері жатады. Бұл әдісте көбіне көрінетін жарық пен ультракүлгін сәулелері қолданылады. Оптикалық сәуленің пайда болуы зарядталған бөлшектердің (электрондар, иондар, молекулалар, атомдар) қозғалысынан болады.</a:t>
            </a:r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2000240"/>
            <a:ext cx="1393041" cy="428628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000372"/>
            <a:ext cx="1357322" cy="500066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53227" y="3429000"/>
            <a:ext cx="1133483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93663" indent="258763" algn="just">
              <a:buNone/>
            </a:pPr>
            <a:r>
              <a:rPr lang="ru-RU" b="1" dirty="0" smtClean="0"/>
              <a:t>Заряд </a:t>
            </a:r>
            <a:r>
              <a:rPr lang="ru-RU" b="1" dirty="0" err="1" smtClean="0"/>
              <a:t>тасушыларды</a:t>
            </a:r>
            <a:r>
              <a:rPr lang="kk-KZ" b="1" dirty="0" smtClean="0"/>
              <a:t>ң жоғары қабаттан төмен қабатқа дискретті және индуктрленген ауысулары жарық кванттарының шығуына әкеліп соғады. Фотон энергиясы </a:t>
            </a:r>
          </a:p>
          <a:p>
            <a:pPr marL="93663" indent="258763" algn="just">
              <a:buNone/>
            </a:pPr>
            <a:endParaRPr lang="kk-KZ" b="1" dirty="0" smtClean="0"/>
          </a:p>
          <a:p>
            <a:pPr marL="93663" indent="258763" algn="just">
              <a:buNone/>
            </a:pPr>
            <a:r>
              <a:rPr lang="kk-KZ" b="1" dirty="0" smtClean="0"/>
              <a:t>Оптикалық сәуленің затта таралуы келесі формуламен беріледі</a:t>
            </a:r>
          </a:p>
          <a:p>
            <a:pPr marL="93663" indent="258763" algn="just">
              <a:buNone/>
            </a:pPr>
            <a:endParaRPr lang="kk-KZ" b="1" dirty="0" smtClean="0"/>
          </a:p>
          <a:p>
            <a:pPr marL="93663" indent="258763" algn="just">
              <a:buNone/>
            </a:pPr>
            <a:r>
              <a:rPr lang="kk-KZ" b="1" dirty="0" smtClean="0"/>
              <a:t>Сәуле мен заттың әсерлесуінің физикалық негіздері бірлік параметр </a:t>
            </a:r>
            <a:r>
              <a:rPr lang="ru-RU" b="1" dirty="0" smtClean="0"/>
              <a:t>–</a:t>
            </a:r>
            <a:r>
              <a:rPr lang="en-US" b="1" dirty="0" smtClean="0"/>
              <a:t> </a:t>
            </a:r>
            <a:r>
              <a:rPr lang="kk-KZ" b="1" dirty="0" smtClean="0"/>
              <a:t>комплексті сыну көрсеткішімен сипатталады. </a:t>
            </a:r>
          </a:p>
          <a:p>
            <a:pPr marL="93663" indent="258763" algn="just">
              <a:buNone/>
            </a:pPr>
            <a:r>
              <a:rPr lang="ru-RU" i="1" dirty="0" smtClean="0"/>
              <a:t>                              N </a:t>
            </a:r>
            <a:r>
              <a:rPr lang="ru-RU" dirty="0" smtClean="0"/>
              <a:t>= </a:t>
            </a:r>
            <a:r>
              <a:rPr lang="ru-RU" i="1" dirty="0" err="1" smtClean="0"/>
              <a:t>n</a:t>
            </a:r>
            <a:r>
              <a:rPr lang="ru-RU" i="1" dirty="0" smtClean="0"/>
              <a:t> </a:t>
            </a:r>
            <a:r>
              <a:rPr lang="ru-RU" dirty="0" smtClean="0"/>
              <a:t>– </a:t>
            </a:r>
            <a:r>
              <a:rPr lang="ru-RU" i="1" dirty="0" err="1" smtClean="0"/>
              <a:t>i</a:t>
            </a:r>
            <a:r>
              <a:rPr lang="ru-RU" i="1" dirty="0" smtClean="0"/>
              <a:t> </a:t>
            </a:r>
            <a:r>
              <a:rPr lang="ru-RU" i="1" dirty="0" err="1" smtClean="0"/>
              <a:t>k</a:t>
            </a:r>
            <a:r>
              <a:rPr lang="ru-RU" dirty="0" smtClean="0"/>
              <a:t>,</a:t>
            </a:r>
          </a:p>
          <a:p>
            <a:pPr marL="93663" indent="258763" algn="just">
              <a:buNone/>
            </a:pPr>
            <a:endParaRPr lang="en-US" b="1" dirty="0" smtClean="0"/>
          </a:p>
          <a:p>
            <a:pPr marL="93663" indent="258763" algn="just">
              <a:buNone/>
            </a:pPr>
            <a:endParaRPr lang="ru-RU" b="1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2000240"/>
            <a:ext cx="1414472" cy="642942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3143248"/>
            <a:ext cx="857256" cy="7645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57227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kk-KZ" dirty="0" smtClean="0"/>
              <a:t>    </a:t>
            </a:r>
            <a:r>
              <a:rPr lang="kk-KZ" dirty="0" smtClean="0">
                <a:solidFill>
                  <a:srgbClr val="FF0000"/>
                </a:solidFill>
              </a:rPr>
              <a:t>Комплексті сыну көрсеткішіне байланысты </a:t>
            </a:r>
          </a:p>
          <a:p>
            <a:pPr algn="just"/>
            <a:r>
              <a:rPr lang="kk-KZ" dirty="0" smtClean="0"/>
              <a:t>Өте жұтқыш материалдар к</a:t>
            </a:r>
            <a:r>
              <a:rPr lang="en-US" dirty="0" smtClean="0"/>
              <a:t>&gt;10 –</a:t>
            </a:r>
            <a:r>
              <a:rPr lang="kk-KZ" dirty="0" smtClean="0"/>
              <a:t>металдар;</a:t>
            </a:r>
          </a:p>
          <a:p>
            <a:pPr algn="just"/>
            <a:r>
              <a:rPr lang="kk-KZ" dirty="0" smtClean="0"/>
              <a:t>Әлсіз жұтатын материалдар к</a:t>
            </a:r>
            <a:r>
              <a:rPr lang="en-US" dirty="0" smtClean="0"/>
              <a:t>&lt;0,01 –</a:t>
            </a:r>
            <a:r>
              <a:rPr lang="kk-KZ" dirty="0" smtClean="0"/>
              <a:t> газ, су, кейбір әйнектер;</a:t>
            </a:r>
          </a:p>
          <a:p>
            <a:pPr algn="just"/>
            <a:r>
              <a:rPr lang="en-US" dirty="0" smtClean="0"/>
              <a:t>0,01 ≤ k ≤ 0,1</a:t>
            </a:r>
            <a:r>
              <a:rPr lang="kk-KZ" dirty="0" smtClean="0"/>
              <a:t> аралықта жататын заттар </a:t>
            </a:r>
            <a:r>
              <a:rPr lang="ru-RU" dirty="0" smtClean="0"/>
              <a:t>–</a:t>
            </a:r>
            <a:r>
              <a:rPr lang="kk-KZ" dirty="0" smtClean="0"/>
              <a:t>жартылайөткізгіштер;</a:t>
            </a:r>
          </a:p>
          <a:p>
            <a:pPr algn="just">
              <a:buNone/>
            </a:pPr>
            <a:r>
              <a:rPr lang="kk-KZ" dirty="0" smtClean="0"/>
              <a:t>    </a:t>
            </a:r>
            <a:r>
              <a:rPr lang="kk-KZ" dirty="0" smtClean="0">
                <a:solidFill>
                  <a:srgbClr val="FF0000"/>
                </a:solidFill>
              </a:rPr>
              <a:t>Спектралдық қасиеттері бойынша материалдар металдар, диэлектриктер, жартылайөткізгіштер болады;</a:t>
            </a:r>
          </a:p>
          <a:p>
            <a:pPr algn="just"/>
            <a:r>
              <a:rPr lang="kk-KZ" dirty="0" smtClean="0"/>
              <a:t>Металдардың инфрақызыл облысында шашыратқыш, ультракүлгін облысында шығарғыш </a:t>
            </a:r>
            <a:r>
              <a:rPr lang="ru-RU" dirty="0" smtClean="0"/>
              <a:t>(излучающие)</a:t>
            </a:r>
            <a:r>
              <a:rPr lang="kk-KZ" dirty="0" smtClean="0"/>
              <a:t> қасиеттері жоғары;</a:t>
            </a:r>
          </a:p>
          <a:p>
            <a:pPr algn="just"/>
            <a:r>
              <a:rPr lang="kk-KZ" dirty="0" smtClean="0"/>
              <a:t>Жартылайөткізгіштердің ультракүлгін облысында жұтқыш касиеттері жоғары және олардың оптикалық қасиеттері температураға тәуелді  болады.  </a:t>
            </a:r>
          </a:p>
          <a:p>
            <a:pPr algn="just"/>
            <a:r>
              <a:rPr lang="kk-KZ" dirty="0" smtClean="0"/>
              <a:t> Диэлектриктерде спектрдің кең диапозонында мөлдір зоналар байқалады. </a:t>
            </a:r>
          </a:p>
          <a:p>
            <a:pPr algn="just"/>
            <a:endParaRPr lang="kk-K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0"/>
            <a:ext cx="8429684" cy="6858000"/>
          </a:xfrm>
        </p:spPr>
        <p:txBody>
          <a:bodyPr>
            <a:normAutofit/>
          </a:bodyPr>
          <a:lstStyle/>
          <a:p>
            <a:r>
              <a:rPr lang="kk-KZ" dirty="0" smtClean="0"/>
              <a:t>Оптикалық сәуленің затпен әсерлесуі кезінде жұтылу, шағылу, шашырау және сыну байқалады. 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Оптикалық сәуленің шағылуы </a:t>
            </a:r>
            <a:r>
              <a:rPr lang="kk-KZ" dirty="0" smtClean="0"/>
              <a:t>деп екі ортаның шекарасына жарық толқыны түскен кезде оның бірінші ортаға қайтып оралуын айтады. 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Жарықтың жұтылуы </a:t>
            </a:r>
            <a:r>
              <a:rPr lang="kk-KZ" dirty="0" smtClean="0"/>
              <a:t>дегеніміз жарық затпен әсерлескенде энергиясының бір бөлігінің заттың ішкі энергиясына айналуын айтады. Жарық орта арқылы өткенде оның интенсивтілігі экспоненциал заңымен азаяды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858180" cy="939784"/>
          </a:xfrm>
        </p:spPr>
        <p:txBody>
          <a:bodyPr/>
          <a:lstStyle/>
          <a:p>
            <a:r>
              <a:rPr lang="kk-KZ" dirty="0" smtClean="0"/>
              <a:t>Бугер заңы</a:t>
            </a:r>
            <a:endParaRPr lang="ru-RU" dirty="0"/>
          </a:p>
        </p:txBody>
      </p:sp>
      <p:pic>
        <p:nvPicPr>
          <p:cNvPr id="1026" name="Picture 2" descr="http://zdmat.ru/per3/ris/21.3.1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5660949" cy="3071834"/>
          </a:xfrm>
          <a:prstGeom prst="rect">
            <a:avLst/>
          </a:prstGeom>
          <a:noFill/>
        </p:spPr>
      </p:pic>
      <p:pic>
        <p:nvPicPr>
          <p:cNvPr id="1028" name="Picture 4" descr="http://zdmat.ru/per3/ris/21.3.1-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53302" y="5286388"/>
            <a:ext cx="3104648" cy="857256"/>
          </a:xfrm>
          <a:prstGeom prst="rect">
            <a:avLst/>
          </a:prstGeom>
          <a:noFill/>
        </p:spPr>
      </p:pic>
      <p:pic>
        <p:nvPicPr>
          <p:cNvPr id="1030" name="Picture 6" descr="http://upload.wikimedia.org/wikipedia/commons/thumb/0/04/Beer_lambert.png/300px-Beer_lamber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1285860"/>
            <a:ext cx="2857500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21510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kk-KZ" sz="2800" dirty="0" smtClean="0"/>
              <a:t>   </a:t>
            </a:r>
            <a:r>
              <a:rPr lang="kk-KZ" sz="2800" dirty="0" smtClean="0">
                <a:solidFill>
                  <a:srgbClr val="FF0000"/>
                </a:solidFill>
              </a:rPr>
              <a:t>Жарықтың шашырауы </a:t>
            </a:r>
            <a:r>
              <a:rPr lang="kk-KZ" sz="2800" dirty="0" smtClean="0"/>
              <a:t>дегеніміз оның бағытының таралуының өзгеруі. </a:t>
            </a:r>
          </a:p>
          <a:p>
            <a:pPr algn="just">
              <a:buNone/>
            </a:pPr>
            <a:r>
              <a:rPr lang="kk-KZ" sz="2800" dirty="0" smtClean="0"/>
              <a:t>    </a:t>
            </a:r>
            <a:r>
              <a:rPr lang="kk-KZ" sz="2800" dirty="0" smtClean="0">
                <a:solidFill>
                  <a:srgbClr val="FF0000"/>
                </a:solidFill>
              </a:rPr>
              <a:t>Рэлей шашырауы </a:t>
            </a:r>
            <a:r>
              <a:rPr lang="kk-KZ" sz="2800" dirty="0" smtClean="0"/>
              <a:t>жарықтың жиілігінің өзгеріссіз шашырауы, көбіне жарықтың толқын </a:t>
            </a:r>
            <a:r>
              <a:rPr lang="kk-KZ" sz="2800" dirty="0" smtClean="0"/>
              <a:t>ұзындығы </a:t>
            </a:r>
            <a:r>
              <a:rPr lang="kk-KZ" sz="2800" dirty="0" smtClean="0"/>
              <a:t>атом </a:t>
            </a:r>
            <a:r>
              <a:rPr lang="kk-KZ" sz="2800" dirty="0" smtClean="0"/>
              <a:t>өлшемдерінен  үлкен болса байқалады</a:t>
            </a:r>
            <a:r>
              <a:rPr lang="kk-KZ" sz="2800" dirty="0" smtClean="0"/>
              <a:t>. Егер де </a:t>
            </a:r>
            <a:r>
              <a:rPr lang="kk-KZ" sz="2800" dirty="0" smtClean="0"/>
              <a:t>жарықтың </a:t>
            </a:r>
            <a:r>
              <a:rPr lang="kk-KZ" sz="2800" dirty="0" smtClean="0"/>
              <a:t>толқын ұзындығынан </a:t>
            </a:r>
            <a:r>
              <a:rPr lang="kk-KZ" sz="2800" dirty="0" smtClean="0"/>
              <a:t> </a:t>
            </a:r>
            <a:r>
              <a:rPr lang="kk-KZ" sz="2800" dirty="0" smtClean="0"/>
              <a:t>атом өлшемдері кіші </a:t>
            </a:r>
            <a:r>
              <a:rPr lang="kk-KZ" sz="2800" dirty="0" smtClean="0"/>
              <a:t>болса </a:t>
            </a:r>
            <a:r>
              <a:rPr lang="kk-KZ" sz="2800" dirty="0" smtClean="0">
                <a:solidFill>
                  <a:srgbClr val="FF0000"/>
                </a:solidFill>
              </a:rPr>
              <a:t>Тиндаль</a:t>
            </a:r>
            <a:r>
              <a:rPr lang="kk-KZ" sz="2800" dirty="0" smtClean="0"/>
              <a:t> шашырауы </a:t>
            </a:r>
            <a:r>
              <a:rPr lang="ru-RU" sz="2800" dirty="0" smtClean="0"/>
              <a:t>(к</a:t>
            </a:r>
            <a:r>
              <a:rPr lang="kk-KZ" sz="2800" dirty="0" smtClean="0"/>
              <a:t>өбіне бұлыңғыр орталарда байқалады</a:t>
            </a:r>
            <a:r>
              <a:rPr lang="ru-RU" sz="2800" dirty="0" smtClean="0"/>
              <a:t>)</a:t>
            </a:r>
            <a:r>
              <a:rPr lang="kk-KZ" sz="2800" dirty="0" smtClean="0"/>
              <a:t>, ал егер тең болса </a:t>
            </a:r>
            <a:r>
              <a:rPr lang="kk-KZ" sz="2800" dirty="0" smtClean="0">
                <a:solidFill>
                  <a:srgbClr val="FF0000"/>
                </a:solidFill>
              </a:rPr>
              <a:t>Ми</a:t>
            </a:r>
            <a:r>
              <a:rPr lang="kk-KZ" sz="2800" dirty="0" smtClean="0"/>
              <a:t> шашырауы деп аталыды. </a:t>
            </a:r>
          </a:p>
          <a:p>
            <a:pPr algn="just">
              <a:buNone/>
            </a:pPr>
            <a:r>
              <a:rPr lang="kk-KZ" sz="2800" dirty="0" smtClean="0"/>
              <a:t>    Жарықтың электронда шашырауы </a:t>
            </a:r>
            <a:r>
              <a:rPr lang="ru-RU" sz="2800" dirty="0" smtClean="0"/>
              <a:t>– </a:t>
            </a:r>
            <a:r>
              <a:rPr lang="ru-RU" sz="2800" dirty="0" smtClean="0">
                <a:solidFill>
                  <a:srgbClr val="FF0000"/>
                </a:solidFill>
              </a:rPr>
              <a:t>Комптон</a:t>
            </a:r>
            <a:r>
              <a:rPr lang="ru-RU" sz="2800" dirty="0" smtClean="0"/>
              <a:t>, </a:t>
            </a:r>
            <a:r>
              <a:rPr lang="ru-RU" sz="2800" dirty="0" err="1" smtClean="0"/>
              <a:t>молекулада</a:t>
            </a:r>
            <a:r>
              <a:rPr lang="ru-RU" sz="2800" dirty="0" smtClean="0"/>
              <a:t> </a:t>
            </a:r>
            <a:r>
              <a:rPr lang="ru-RU" sz="2800" dirty="0" err="1" smtClean="0"/>
              <a:t>шашырауы</a:t>
            </a:r>
            <a:r>
              <a:rPr lang="ru-RU" sz="2800" dirty="0" smtClean="0"/>
              <a:t> – </a:t>
            </a:r>
            <a:r>
              <a:rPr lang="ru-RU" sz="2800" dirty="0" err="1" smtClean="0">
                <a:solidFill>
                  <a:srgbClr val="FF0000"/>
                </a:solidFill>
              </a:rPr>
              <a:t>комбинациялы</a:t>
            </a:r>
            <a:r>
              <a:rPr lang="kk-KZ" sz="2800" dirty="0" smtClean="0">
                <a:solidFill>
                  <a:srgbClr val="FF0000"/>
                </a:solidFill>
              </a:rPr>
              <a:t>қ </a:t>
            </a:r>
            <a:r>
              <a:rPr lang="ru-RU" sz="2800" dirty="0" smtClean="0"/>
              <a:t>(</a:t>
            </a:r>
            <a:r>
              <a:rPr lang="ru-RU" sz="2800" dirty="0" err="1" smtClean="0"/>
              <a:t>Раманды</a:t>
            </a:r>
            <a:r>
              <a:rPr lang="kk-KZ" sz="2800" dirty="0" smtClean="0"/>
              <a:t>қ</a:t>
            </a:r>
            <a:r>
              <a:rPr lang="ru-RU" sz="2800" dirty="0" smtClean="0"/>
              <a:t>)</a:t>
            </a:r>
            <a:r>
              <a:rPr lang="kk-KZ" sz="2800" dirty="0" smtClean="0"/>
              <a:t>, </a:t>
            </a:r>
            <a:r>
              <a:rPr lang="kk-KZ" sz="2800" dirty="0" smtClean="0"/>
              <a:t>ортаның флуктуациялық тығыздығында шашырауы </a:t>
            </a:r>
            <a:r>
              <a:rPr lang="ru-RU" sz="2800" dirty="0" smtClean="0"/>
              <a:t>–</a:t>
            </a:r>
            <a:r>
              <a:rPr lang="ru-RU" sz="2800" dirty="0" smtClean="0">
                <a:solidFill>
                  <a:srgbClr val="FF0000"/>
                </a:solidFill>
              </a:rPr>
              <a:t>Мандельштам – </a:t>
            </a:r>
            <a:r>
              <a:rPr lang="ru-RU" sz="2800" dirty="0" err="1" smtClean="0">
                <a:solidFill>
                  <a:srgbClr val="FF0000"/>
                </a:solidFill>
              </a:rPr>
              <a:t>Бриллюэн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шашырауы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(</a:t>
            </a:r>
            <a:r>
              <a:rPr lang="kk-KZ" sz="2800" dirty="0" smtClean="0"/>
              <a:t>серпімсіз</a:t>
            </a:r>
            <a:r>
              <a:rPr lang="ru-RU" sz="2800" dirty="0" smtClean="0"/>
              <a:t>) </a:t>
            </a:r>
            <a:r>
              <a:rPr lang="ru-RU" sz="2800" dirty="0" err="1" smtClean="0"/>
              <a:t>деп</a:t>
            </a:r>
            <a:r>
              <a:rPr lang="ru-RU" sz="2800" dirty="0" smtClean="0"/>
              <a:t> </a:t>
            </a:r>
            <a:r>
              <a:rPr lang="ru-RU" sz="2800" dirty="0" err="1" smtClean="0"/>
              <a:t>аталады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501122" cy="6286544"/>
          </a:xfrm>
        </p:spPr>
        <p:txBody>
          <a:bodyPr/>
          <a:lstStyle/>
          <a:p>
            <a:pPr marL="93663" indent="258763" algn="just">
              <a:buNone/>
            </a:pPr>
            <a:r>
              <a:rPr lang="kk-KZ" dirty="0" smtClean="0"/>
              <a:t> </a:t>
            </a:r>
            <a:r>
              <a:rPr lang="kk-KZ" dirty="0" smtClean="0">
                <a:solidFill>
                  <a:srgbClr val="FF0000"/>
                </a:solidFill>
              </a:rPr>
              <a:t>Жарықтың сынуы </a:t>
            </a:r>
            <a:r>
              <a:rPr lang="kk-KZ" dirty="0" smtClean="0"/>
              <a:t>екі мөлдір ортаның шекарасынан өткенде жарықтың бағытының ауытқуын айтады. </a:t>
            </a:r>
          </a:p>
          <a:p>
            <a:pPr marL="93663" indent="258763" algn="ctr">
              <a:buNone/>
            </a:pPr>
            <a:r>
              <a:rPr lang="en-US" dirty="0" smtClean="0"/>
              <a:t>sin </a:t>
            </a:r>
            <a:r>
              <a:rPr lang="el-GR" dirty="0" smtClean="0"/>
              <a:t>α1 / </a:t>
            </a:r>
            <a:r>
              <a:rPr lang="en-US" dirty="0" smtClean="0"/>
              <a:t>sin </a:t>
            </a:r>
            <a:r>
              <a:rPr lang="el-GR" dirty="0" smtClean="0"/>
              <a:t>α2 = </a:t>
            </a:r>
            <a:r>
              <a:rPr lang="en-US" i="1" dirty="0" smtClean="0"/>
              <a:t>n21.</a:t>
            </a:r>
            <a:endParaRPr lang="kk-KZ" i="1" dirty="0" smtClean="0"/>
          </a:p>
          <a:p>
            <a:pPr marL="93663" indent="258763" algn="just">
              <a:buNone/>
            </a:pPr>
            <a:r>
              <a:rPr lang="kk-KZ" dirty="0" smtClean="0"/>
              <a:t>Сыну көрсеткіші заттың табиғатына, сытқы әсерлерге, температура, жарықтың толқын ұзындығына байланысты болады. </a:t>
            </a:r>
          </a:p>
          <a:p>
            <a:pPr marL="93663" indent="258763" algn="just">
              <a:buNone/>
            </a:pPr>
            <a:r>
              <a:rPr lang="kk-KZ" dirty="0" smtClean="0">
                <a:solidFill>
                  <a:srgbClr val="FF0000"/>
                </a:solidFill>
              </a:rPr>
              <a:t>Жарықтың дисперсиясы </a:t>
            </a:r>
            <a:r>
              <a:rPr lang="kk-KZ" dirty="0" smtClean="0"/>
              <a:t>дегеніміз сыну көрсеткішінің жарықтың толқын ұзыдығына тәуелділігін айтады.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505</Words>
  <Application>Microsoft Office PowerPoint</Application>
  <PresentationFormat>Экран (4:3)</PresentationFormat>
  <Paragraphs>42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Аль-фараби атындағы Қазақ ұлттық университеті Физика –техникалық факультеті Қатты дене және бейсызық физика кафедрасы</vt:lpstr>
      <vt:lpstr>Слайд 2</vt:lpstr>
      <vt:lpstr>Оптикалық сәуленің затпен әсерлесуі</vt:lpstr>
      <vt:lpstr>Слайд 4</vt:lpstr>
      <vt:lpstr>Слайд 5</vt:lpstr>
      <vt:lpstr>Слайд 6</vt:lpstr>
      <vt:lpstr>Бугер заңы</vt:lpstr>
      <vt:lpstr>Слайд 8</vt:lpstr>
      <vt:lpstr>Слайд 9</vt:lpstr>
      <vt:lpstr>Оптикалық бұзбай бақылау арқылы байқалатын ақаулар</vt:lpstr>
      <vt:lpstr>Оптикалық бұзбай бақылау әдістері</vt:lpstr>
      <vt:lpstr>Жарықтың көздері.</vt:lpstr>
      <vt:lpstr>Газразрядты лампалар </vt:lpstr>
      <vt:lpstr>Жарықшығарғыш диодтар светодиод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Аль-фараби атындағы Қазақ ұлттық университеті Физика –техникалық факультеті Қатты дене және бейсызық физика кафедрасы</dc:title>
  <dc:creator>Aiko</dc:creator>
  <cp:lastModifiedBy>Aiko</cp:lastModifiedBy>
  <cp:revision>7</cp:revision>
  <dcterms:created xsi:type="dcterms:W3CDTF">2012-11-01T03:11:46Z</dcterms:created>
  <dcterms:modified xsi:type="dcterms:W3CDTF">2012-11-02T04:50:12Z</dcterms:modified>
</cp:coreProperties>
</file>